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8" r:id="rId3"/>
    <p:sldId id="259" r:id="rId4"/>
    <p:sldId id="269" r:id="rId5"/>
    <p:sldId id="267" r:id="rId6"/>
    <p:sldId id="268" r:id="rId7"/>
    <p:sldId id="275" r:id="rId8"/>
    <p:sldId id="270" r:id="rId9"/>
    <p:sldId id="271" r:id="rId10"/>
    <p:sldId id="272" r:id="rId11"/>
    <p:sldId id="263" r:id="rId12"/>
    <p:sldId id="260" r:id="rId13"/>
    <p:sldId id="261" r:id="rId14"/>
    <p:sldId id="262" r:id="rId15"/>
    <p:sldId id="273" r:id="rId16"/>
    <p:sldId id="266" r:id="rId17"/>
    <p:sldId id="264" r:id="rId18"/>
    <p:sldId id="26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210"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7DBE4F-BE68-43E9-B6CB-797024A502EC}" type="datetimeFigureOut">
              <a:rPr lang="en-US" smtClean="0"/>
              <a:t>9/11/2013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C6B652-A4D0-41F6-A340-65CB2F10845F}" type="slidenum">
              <a:rPr lang="en-US" smtClean="0"/>
              <a:t>‹#›</a:t>
            </a:fld>
            <a:endParaRPr lang="en-US"/>
          </a:p>
        </p:txBody>
      </p:sp>
    </p:spTree>
    <p:extLst>
      <p:ext uri="{BB962C8B-B14F-4D97-AF65-F5344CB8AC3E}">
        <p14:creationId xmlns:p14="http://schemas.microsoft.com/office/powerpoint/2010/main" val="4202158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C6B652-A4D0-41F6-A340-65CB2F10845F}" type="slidenum">
              <a:rPr lang="en-US" smtClean="0"/>
              <a:t>1</a:t>
            </a:fld>
            <a:endParaRPr lang="en-US"/>
          </a:p>
        </p:txBody>
      </p:sp>
    </p:spTree>
    <p:extLst>
      <p:ext uri="{BB962C8B-B14F-4D97-AF65-F5344CB8AC3E}">
        <p14:creationId xmlns:p14="http://schemas.microsoft.com/office/powerpoint/2010/main" val="1542507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FF0BE3-4BC6-459A-A9E9-14803E14F4EC}" type="datetime1">
              <a:rPr lang="en-US" smtClean="0"/>
              <a:t>9/11/2013</a:t>
            </a:fld>
            <a:endParaRPr lang="en-US"/>
          </a:p>
        </p:txBody>
      </p:sp>
      <p:sp>
        <p:nvSpPr>
          <p:cNvPr id="5" name="Footer Placeholder 4"/>
          <p:cNvSpPr>
            <a:spLocks noGrp="1"/>
          </p:cNvSpPr>
          <p:nvPr>
            <p:ph type="ftr" sz="quarter" idx="11"/>
          </p:nvPr>
        </p:nvSpPr>
        <p:spPr/>
        <p:txBody>
          <a:bodyPr/>
          <a:lstStyle/>
          <a:p>
            <a:r>
              <a:rPr lang="en-US" smtClean="0"/>
              <a:t>Statistics Sierra Leone (SSL)</a:t>
            </a:r>
            <a:endParaRPr lang="en-US"/>
          </a:p>
        </p:txBody>
      </p:sp>
      <p:sp>
        <p:nvSpPr>
          <p:cNvPr id="6" name="Slide Number Placeholder 5"/>
          <p:cNvSpPr>
            <a:spLocks noGrp="1"/>
          </p:cNvSpPr>
          <p:nvPr>
            <p:ph type="sldNum" sz="quarter" idx="12"/>
          </p:nvPr>
        </p:nvSpPr>
        <p:spPr/>
        <p:txBody>
          <a:bodyPr/>
          <a:lstStyle/>
          <a:p>
            <a:fld id="{76A43EC0-58A1-4357-AD84-9BD76C7F26AA}"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CE8E77-BA3E-46E2-B06D-57E412C08D40}" type="datetime1">
              <a:rPr lang="en-US" smtClean="0"/>
              <a:t>9/11/2013</a:t>
            </a:fld>
            <a:endParaRPr lang="en-US"/>
          </a:p>
        </p:txBody>
      </p:sp>
      <p:sp>
        <p:nvSpPr>
          <p:cNvPr id="5" name="Footer Placeholder 4"/>
          <p:cNvSpPr>
            <a:spLocks noGrp="1"/>
          </p:cNvSpPr>
          <p:nvPr>
            <p:ph type="ftr" sz="quarter" idx="11"/>
          </p:nvPr>
        </p:nvSpPr>
        <p:spPr/>
        <p:txBody>
          <a:bodyPr/>
          <a:lstStyle/>
          <a:p>
            <a:r>
              <a:rPr lang="en-US" smtClean="0"/>
              <a:t>Statistics Sierra Leone (SSL)</a:t>
            </a:r>
            <a:endParaRPr lang="en-US"/>
          </a:p>
        </p:txBody>
      </p:sp>
      <p:sp>
        <p:nvSpPr>
          <p:cNvPr id="6" name="Slide Number Placeholder 5"/>
          <p:cNvSpPr>
            <a:spLocks noGrp="1"/>
          </p:cNvSpPr>
          <p:nvPr>
            <p:ph type="sldNum" sz="quarter" idx="12"/>
          </p:nvPr>
        </p:nvSpPr>
        <p:spPr/>
        <p:txBody>
          <a:bodyPr/>
          <a:lstStyle/>
          <a:p>
            <a:fld id="{76A43EC0-58A1-4357-AD84-9BD76C7F26A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A3451C-18BC-46FA-9B64-94A35D165420}" type="datetime1">
              <a:rPr lang="en-US" smtClean="0"/>
              <a:t>9/11/2013</a:t>
            </a:fld>
            <a:endParaRPr lang="en-US"/>
          </a:p>
        </p:txBody>
      </p:sp>
      <p:sp>
        <p:nvSpPr>
          <p:cNvPr id="5" name="Footer Placeholder 4"/>
          <p:cNvSpPr>
            <a:spLocks noGrp="1"/>
          </p:cNvSpPr>
          <p:nvPr>
            <p:ph type="ftr" sz="quarter" idx="11"/>
          </p:nvPr>
        </p:nvSpPr>
        <p:spPr/>
        <p:txBody>
          <a:bodyPr/>
          <a:lstStyle/>
          <a:p>
            <a:r>
              <a:rPr lang="en-US" smtClean="0"/>
              <a:t>Statistics Sierra Leone (SSL)</a:t>
            </a:r>
            <a:endParaRPr lang="en-US"/>
          </a:p>
        </p:txBody>
      </p:sp>
      <p:sp>
        <p:nvSpPr>
          <p:cNvPr id="6" name="Slide Number Placeholder 5"/>
          <p:cNvSpPr>
            <a:spLocks noGrp="1"/>
          </p:cNvSpPr>
          <p:nvPr>
            <p:ph type="sldNum" sz="quarter" idx="12"/>
          </p:nvPr>
        </p:nvSpPr>
        <p:spPr/>
        <p:txBody>
          <a:bodyPr/>
          <a:lstStyle/>
          <a:p>
            <a:fld id="{76A43EC0-58A1-4357-AD84-9BD76C7F26A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F31559-4063-48E2-B5FA-6C00C87F0F91}" type="datetime1">
              <a:rPr lang="en-US" smtClean="0"/>
              <a:t>9/11/2013</a:t>
            </a:fld>
            <a:endParaRPr lang="en-US"/>
          </a:p>
        </p:txBody>
      </p:sp>
      <p:sp>
        <p:nvSpPr>
          <p:cNvPr id="5" name="Footer Placeholder 4"/>
          <p:cNvSpPr>
            <a:spLocks noGrp="1"/>
          </p:cNvSpPr>
          <p:nvPr>
            <p:ph type="ftr" sz="quarter" idx="11"/>
          </p:nvPr>
        </p:nvSpPr>
        <p:spPr/>
        <p:txBody>
          <a:bodyPr/>
          <a:lstStyle/>
          <a:p>
            <a:r>
              <a:rPr lang="en-US" smtClean="0"/>
              <a:t>Statistics Sierra Leone (SSL)</a:t>
            </a:r>
            <a:endParaRPr lang="en-US"/>
          </a:p>
        </p:txBody>
      </p:sp>
      <p:sp>
        <p:nvSpPr>
          <p:cNvPr id="6" name="Slide Number Placeholder 5"/>
          <p:cNvSpPr>
            <a:spLocks noGrp="1"/>
          </p:cNvSpPr>
          <p:nvPr>
            <p:ph type="sldNum" sz="quarter" idx="12"/>
          </p:nvPr>
        </p:nvSpPr>
        <p:spPr/>
        <p:txBody>
          <a:bodyPr/>
          <a:lstStyle/>
          <a:p>
            <a:fld id="{76A43EC0-58A1-4357-AD84-9BD76C7F26A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06627C-B989-4894-A1AC-0EBF65C62C6F}" type="datetime1">
              <a:rPr lang="en-US" smtClean="0"/>
              <a:t>9/11/2013</a:t>
            </a:fld>
            <a:endParaRPr lang="en-US"/>
          </a:p>
        </p:txBody>
      </p:sp>
      <p:sp>
        <p:nvSpPr>
          <p:cNvPr id="5" name="Footer Placeholder 4"/>
          <p:cNvSpPr>
            <a:spLocks noGrp="1"/>
          </p:cNvSpPr>
          <p:nvPr>
            <p:ph type="ftr" sz="quarter" idx="11"/>
          </p:nvPr>
        </p:nvSpPr>
        <p:spPr/>
        <p:txBody>
          <a:bodyPr/>
          <a:lstStyle/>
          <a:p>
            <a:r>
              <a:rPr lang="en-US" smtClean="0"/>
              <a:t>Statistics Sierra Leone (SSL)</a:t>
            </a:r>
            <a:endParaRPr lang="en-US"/>
          </a:p>
        </p:txBody>
      </p:sp>
      <p:sp>
        <p:nvSpPr>
          <p:cNvPr id="6" name="Slide Number Placeholder 5"/>
          <p:cNvSpPr>
            <a:spLocks noGrp="1"/>
          </p:cNvSpPr>
          <p:nvPr>
            <p:ph type="sldNum" sz="quarter" idx="12"/>
          </p:nvPr>
        </p:nvSpPr>
        <p:spPr/>
        <p:txBody>
          <a:bodyPr/>
          <a:lstStyle/>
          <a:p>
            <a:fld id="{76A43EC0-58A1-4357-AD84-9BD76C7F26AA}"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A97FC5-A771-4432-A957-0A76BB75F65E}" type="datetime1">
              <a:rPr lang="en-US" smtClean="0"/>
              <a:t>9/11/2013</a:t>
            </a:fld>
            <a:endParaRPr lang="en-US"/>
          </a:p>
        </p:txBody>
      </p:sp>
      <p:sp>
        <p:nvSpPr>
          <p:cNvPr id="6" name="Footer Placeholder 5"/>
          <p:cNvSpPr>
            <a:spLocks noGrp="1"/>
          </p:cNvSpPr>
          <p:nvPr>
            <p:ph type="ftr" sz="quarter" idx="11"/>
          </p:nvPr>
        </p:nvSpPr>
        <p:spPr/>
        <p:txBody>
          <a:bodyPr/>
          <a:lstStyle/>
          <a:p>
            <a:r>
              <a:rPr lang="en-US" smtClean="0"/>
              <a:t>Statistics Sierra Leone (SSL)</a:t>
            </a:r>
            <a:endParaRPr lang="en-US"/>
          </a:p>
        </p:txBody>
      </p:sp>
      <p:sp>
        <p:nvSpPr>
          <p:cNvPr id="7" name="Slide Number Placeholder 6"/>
          <p:cNvSpPr>
            <a:spLocks noGrp="1"/>
          </p:cNvSpPr>
          <p:nvPr>
            <p:ph type="sldNum" sz="quarter" idx="12"/>
          </p:nvPr>
        </p:nvSpPr>
        <p:spPr/>
        <p:txBody>
          <a:bodyPr/>
          <a:lstStyle/>
          <a:p>
            <a:fld id="{76A43EC0-58A1-4357-AD84-9BD76C7F26A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A5C14C-429C-4093-A7D4-02352AED68D5}" type="datetime1">
              <a:rPr lang="en-US" smtClean="0"/>
              <a:t>9/11/2013</a:t>
            </a:fld>
            <a:endParaRPr lang="en-US"/>
          </a:p>
        </p:txBody>
      </p:sp>
      <p:sp>
        <p:nvSpPr>
          <p:cNvPr id="8" name="Footer Placeholder 7"/>
          <p:cNvSpPr>
            <a:spLocks noGrp="1"/>
          </p:cNvSpPr>
          <p:nvPr>
            <p:ph type="ftr" sz="quarter" idx="11"/>
          </p:nvPr>
        </p:nvSpPr>
        <p:spPr/>
        <p:txBody>
          <a:bodyPr/>
          <a:lstStyle/>
          <a:p>
            <a:r>
              <a:rPr lang="en-US" smtClean="0"/>
              <a:t>Statistics Sierra Leone (SSL)</a:t>
            </a:r>
            <a:endParaRPr lang="en-US"/>
          </a:p>
        </p:txBody>
      </p:sp>
      <p:sp>
        <p:nvSpPr>
          <p:cNvPr id="9" name="Slide Number Placeholder 8"/>
          <p:cNvSpPr>
            <a:spLocks noGrp="1"/>
          </p:cNvSpPr>
          <p:nvPr>
            <p:ph type="sldNum" sz="quarter" idx="12"/>
          </p:nvPr>
        </p:nvSpPr>
        <p:spPr/>
        <p:txBody>
          <a:bodyPr/>
          <a:lstStyle/>
          <a:p>
            <a:fld id="{76A43EC0-58A1-4357-AD84-9BD76C7F26AA}"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C4CA77-21D3-45FF-9E63-0A36C757CF58}" type="datetime1">
              <a:rPr lang="en-US" smtClean="0"/>
              <a:t>9/11/2013</a:t>
            </a:fld>
            <a:endParaRPr lang="en-US"/>
          </a:p>
        </p:txBody>
      </p:sp>
      <p:sp>
        <p:nvSpPr>
          <p:cNvPr id="4" name="Footer Placeholder 3"/>
          <p:cNvSpPr>
            <a:spLocks noGrp="1"/>
          </p:cNvSpPr>
          <p:nvPr>
            <p:ph type="ftr" sz="quarter" idx="11"/>
          </p:nvPr>
        </p:nvSpPr>
        <p:spPr/>
        <p:txBody>
          <a:bodyPr/>
          <a:lstStyle/>
          <a:p>
            <a:r>
              <a:rPr lang="en-US" smtClean="0"/>
              <a:t>Statistics Sierra Leone (SSL)</a:t>
            </a:r>
            <a:endParaRPr lang="en-US"/>
          </a:p>
        </p:txBody>
      </p:sp>
      <p:sp>
        <p:nvSpPr>
          <p:cNvPr id="5" name="Slide Number Placeholder 4"/>
          <p:cNvSpPr>
            <a:spLocks noGrp="1"/>
          </p:cNvSpPr>
          <p:nvPr>
            <p:ph type="sldNum" sz="quarter" idx="12"/>
          </p:nvPr>
        </p:nvSpPr>
        <p:spPr/>
        <p:txBody>
          <a:bodyPr/>
          <a:lstStyle/>
          <a:p>
            <a:fld id="{76A43EC0-58A1-4357-AD84-9BD76C7F26A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2AF294-019E-4DA5-B76E-D9197527F7EF}" type="datetime1">
              <a:rPr lang="en-US" smtClean="0"/>
              <a:t>9/11/2013</a:t>
            </a:fld>
            <a:endParaRPr lang="en-US"/>
          </a:p>
        </p:txBody>
      </p:sp>
      <p:sp>
        <p:nvSpPr>
          <p:cNvPr id="3" name="Footer Placeholder 2"/>
          <p:cNvSpPr>
            <a:spLocks noGrp="1"/>
          </p:cNvSpPr>
          <p:nvPr>
            <p:ph type="ftr" sz="quarter" idx="11"/>
          </p:nvPr>
        </p:nvSpPr>
        <p:spPr/>
        <p:txBody>
          <a:bodyPr/>
          <a:lstStyle/>
          <a:p>
            <a:r>
              <a:rPr lang="en-US" smtClean="0"/>
              <a:t>Statistics Sierra Leone (SSL)</a:t>
            </a:r>
            <a:endParaRPr lang="en-US"/>
          </a:p>
        </p:txBody>
      </p:sp>
      <p:sp>
        <p:nvSpPr>
          <p:cNvPr id="4" name="Slide Number Placeholder 3"/>
          <p:cNvSpPr>
            <a:spLocks noGrp="1"/>
          </p:cNvSpPr>
          <p:nvPr>
            <p:ph type="sldNum" sz="quarter" idx="12"/>
          </p:nvPr>
        </p:nvSpPr>
        <p:spPr/>
        <p:txBody>
          <a:bodyPr/>
          <a:lstStyle/>
          <a:p>
            <a:fld id="{76A43EC0-58A1-4357-AD84-9BD76C7F26A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1123DF-572D-4E45-9BC2-588FDA8F1875}" type="datetime1">
              <a:rPr lang="en-US" smtClean="0"/>
              <a:t>9/11/2013</a:t>
            </a:fld>
            <a:endParaRPr lang="en-US"/>
          </a:p>
        </p:txBody>
      </p:sp>
      <p:sp>
        <p:nvSpPr>
          <p:cNvPr id="6" name="Footer Placeholder 5"/>
          <p:cNvSpPr>
            <a:spLocks noGrp="1"/>
          </p:cNvSpPr>
          <p:nvPr>
            <p:ph type="ftr" sz="quarter" idx="11"/>
          </p:nvPr>
        </p:nvSpPr>
        <p:spPr/>
        <p:txBody>
          <a:bodyPr/>
          <a:lstStyle/>
          <a:p>
            <a:r>
              <a:rPr lang="en-US" smtClean="0"/>
              <a:t>Statistics Sierra Leone (SSL)</a:t>
            </a:r>
            <a:endParaRPr lang="en-US"/>
          </a:p>
        </p:txBody>
      </p:sp>
      <p:sp>
        <p:nvSpPr>
          <p:cNvPr id="7" name="Slide Number Placeholder 6"/>
          <p:cNvSpPr>
            <a:spLocks noGrp="1"/>
          </p:cNvSpPr>
          <p:nvPr>
            <p:ph type="sldNum" sz="quarter" idx="12"/>
          </p:nvPr>
        </p:nvSpPr>
        <p:spPr/>
        <p:txBody>
          <a:bodyPr/>
          <a:lstStyle/>
          <a:p>
            <a:fld id="{76A43EC0-58A1-4357-AD84-9BD76C7F26AA}"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7DC15F-2754-4E8C-B6E5-89374286BFA7}" type="datetime1">
              <a:rPr lang="en-US" smtClean="0"/>
              <a:t>9/11/2013</a:t>
            </a:fld>
            <a:endParaRPr lang="en-US"/>
          </a:p>
        </p:txBody>
      </p:sp>
      <p:sp>
        <p:nvSpPr>
          <p:cNvPr id="6" name="Footer Placeholder 5"/>
          <p:cNvSpPr>
            <a:spLocks noGrp="1"/>
          </p:cNvSpPr>
          <p:nvPr>
            <p:ph type="ftr" sz="quarter" idx="11"/>
          </p:nvPr>
        </p:nvSpPr>
        <p:spPr/>
        <p:txBody>
          <a:bodyPr/>
          <a:lstStyle/>
          <a:p>
            <a:r>
              <a:rPr lang="en-US" smtClean="0"/>
              <a:t>Statistics Sierra Leone (SSL)</a:t>
            </a:r>
            <a:endParaRPr lang="en-US"/>
          </a:p>
        </p:txBody>
      </p:sp>
      <p:sp>
        <p:nvSpPr>
          <p:cNvPr id="7" name="Slide Number Placeholder 6"/>
          <p:cNvSpPr>
            <a:spLocks noGrp="1"/>
          </p:cNvSpPr>
          <p:nvPr>
            <p:ph type="sldNum" sz="quarter" idx="12"/>
          </p:nvPr>
        </p:nvSpPr>
        <p:spPr/>
        <p:txBody>
          <a:bodyPr/>
          <a:lstStyle/>
          <a:p>
            <a:fld id="{76A43EC0-58A1-4357-AD84-9BD76C7F26A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541F793-7D5D-4A16-98CA-A8EFD660DA68}" type="datetime1">
              <a:rPr lang="en-US" smtClean="0"/>
              <a:t>9/11/2013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smtClean="0"/>
              <a:t>Statistics Sierra Leone (SSL)</a:t>
            </a: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6A43EC0-58A1-4357-AD84-9BD76C7F26A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statistics.s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8534400" cy="1219200"/>
          </a:xfrm>
        </p:spPr>
        <p:txBody>
          <a:bodyPr>
            <a:noAutofit/>
          </a:bodyPr>
          <a:lstStyle/>
          <a:p>
            <a:pPr algn="ctr"/>
            <a:r>
              <a:rPr lang="en-US" sz="2400" dirty="0" smtClean="0"/>
              <a:t>DATA COMPILATION AND DISSEMINATION-THE CHALLENGE OF MEETING EMERGING NEEDS OF USERS  </a:t>
            </a:r>
            <a:r>
              <a:rPr lang="en-US" sz="2800" dirty="0" smtClean="0"/>
              <a:t/>
            </a:r>
            <a:br>
              <a:rPr lang="en-US" sz="2800" dirty="0" smtClean="0"/>
            </a:br>
            <a:endParaRPr lang="en-US" sz="2800" dirty="0"/>
          </a:p>
        </p:txBody>
      </p:sp>
      <p:sp>
        <p:nvSpPr>
          <p:cNvPr id="6" name="Content Placeholder 5"/>
          <p:cNvSpPr>
            <a:spLocks noGrp="1"/>
          </p:cNvSpPr>
          <p:nvPr>
            <p:ph sz="half" idx="1"/>
          </p:nvPr>
        </p:nvSpPr>
        <p:spPr/>
        <p:txBody>
          <a:bodyPr/>
          <a:lstStyle/>
          <a:p>
            <a:pPr marL="0" indent="0">
              <a:buNone/>
            </a:pPr>
            <a:r>
              <a:rPr lang="en-US" b="1" dirty="0" smtClean="0">
                <a:effectLst/>
              </a:rPr>
              <a:t>Presented at the</a:t>
            </a:r>
          </a:p>
          <a:p>
            <a:pPr marL="0" indent="0">
              <a:buNone/>
            </a:pPr>
            <a:r>
              <a:rPr lang="en-US" b="1" dirty="0" smtClean="0">
                <a:effectLst/>
              </a:rPr>
              <a:t>United Nations Regional Workshop on Data Dissemination and Communication</a:t>
            </a:r>
          </a:p>
          <a:p>
            <a:pPr marL="0" indent="0">
              <a:buNone/>
            </a:pPr>
            <a:r>
              <a:rPr lang="en-US" b="1" dirty="0" smtClean="0">
                <a:effectLst/>
              </a:rPr>
              <a:t>Amman, Jordan</a:t>
            </a:r>
          </a:p>
          <a:p>
            <a:pPr marL="0" indent="0">
              <a:buNone/>
            </a:pPr>
            <a:r>
              <a:rPr lang="en-US" b="1" dirty="0" smtClean="0">
                <a:effectLst/>
              </a:rPr>
              <a:t>9-12 September, 2013</a:t>
            </a:r>
          </a:p>
          <a:p>
            <a:pPr marL="0" indent="0">
              <a:buNone/>
            </a:pPr>
            <a:endParaRPr lang="en-US" b="1" dirty="0"/>
          </a:p>
          <a:p>
            <a:pPr marL="0" indent="0">
              <a:buNone/>
            </a:pPr>
            <a:endParaRPr lang="en-US" dirty="0"/>
          </a:p>
        </p:txBody>
      </p:sp>
      <p:sp>
        <p:nvSpPr>
          <p:cNvPr id="7" name="Content Placeholder 6"/>
          <p:cNvSpPr>
            <a:spLocks noGrp="1"/>
          </p:cNvSpPr>
          <p:nvPr>
            <p:ph sz="half" idx="2"/>
          </p:nvPr>
        </p:nvSpPr>
        <p:spPr/>
        <p:txBody>
          <a:bodyPr/>
          <a:lstStyle/>
          <a:p>
            <a:pPr marL="0" indent="0">
              <a:buNone/>
            </a:pPr>
            <a:r>
              <a:rPr lang="en-US" dirty="0" smtClean="0"/>
              <a:t>	By</a:t>
            </a:r>
          </a:p>
          <a:p>
            <a:pPr marL="0" indent="0">
              <a:buNone/>
            </a:pPr>
            <a:r>
              <a:rPr lang="en-US" dirty="0" err="1" smtClean="0"/>
              <a:t>Abubakarr</a:t>
            </a:r>
            <a:r>
              <a:rPr lang="en-US" dirty="0" smtClean="0"/>
              <a:t> </a:t>
            </a:r>
            <a:r>
              <a:rPr lang="en-US" dirty="0" err="1" smtClean="0"/>
              <a:t>Turay</a:t>
            </a:r>
            <a:endParaRPr lang="en-US" dirty="0" smtClean="0"/>
          </a:p>
          <a:p>
            <a:pPr marL="0" indent="0">
              <a:buNone/>
            </a:pPr>
            <a:r>
              <a:rPr lang="en-US" dirty="0" smtClean="0"/>
              <a:t>Director, Economic Statistics Division</a:t>
            </a:r>
          </a:p>
          <a:p>
            <a:pPr marL="0" indent="0">
              <a:buNone/>
            </a:pPr>
            <a:r>
              <a:rPr lang="en-US" dirty="0" smtClean="0"/>
              <a:t>Statistics Sierra Leone (SSL)</a:t>
            </a:r>
          </a:p>
          <a:p>
            <a:pPr marL="0" indent="0">
              <a:buNone/>
            </a:pPr>
            <a:r>
              <a:rPr lang="en-US" dirty="0" smtClean="0"/>
              <a:t>Tower Hill</a:t>
            </a:r>
          </a:p>
          <a:p>
            <a:pPr marL="0" indent="0">
              <a:buNone/>
            </a:pPr>
            <a:r>
              <a:rPr lang="en-US" dirty="0" smtClean="0"/>
              <a:t>PMB 595, Freetown</a:t>
            </a:r>
          </a:p>
          <a:p>
            <a:pPr marL="0" indent="0">
              <a:buNone/>
            </a:pPr>
            <a:r>
              <a:rPr lang="en-US" dirty="0" smtClean="0"/>
              <a:t>Sierra Leone</a:t>
            </a:r>
            <a:endParaRPr lang="en-US" dirty="0"/>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5334000"/>
            <a:ext cx="1247775" cy="990600"/>
          </a:xfrm>
          <a:prstGeom prst="rect">
            <a:avLst/>
          </a:prstGeom>
          <a:noFill/>
          <a:ln>
            <a:noFill/>
          </a:ln>
        </p:spPr>
      </p:pic>
      <p:sp>
        <p:nvSpPr>
          <p:cNvPr id="2" name="Footer Placeholder 1"/>
          <p:cNvSpPr>
            <a:spLocks noGrp="1"/>
          </p:cNvSpPr>
          <p:nvPr>
            <p:ph type="ftr" sz="quarter" idx="11"/>
          </p:nvPr>
        </p:nvSpPr>
        <p:spPr/>
        <p:txBody>
          <a:bodyPr/>
          <a:lstStyle/>
          <a:p>
            <a:r>
              <a:rPr lang="en-US" dirty="0" smtClean="0"/>
              <a:t>Statistics Sierra Leone (SSL)</a:t>
            </a:r>
            <a:endParaRPr lang="en-US" dirty="0"/>
          </a:p>
        </p:txBody>
      </p:sp>
      <p:pic>
        <p:nvPicPr>
          <p:cNvPr id="1027" name="Picture 3" descr="C:\Users\user\Desktop\250px-Standard_of_Ambassadors_of_Sierra_Leone.sv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3800" y="1295400"/>
            <a:ext cx="1295400" cy="83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98485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Dissemination-strategies </a:t>
            </a:r>
          </a:p>
        </p:txBody>
      </p:sp>
      <p:sp>
        <p:nvSpPr>
          <p:cNvPr id="3" name="Content Placeholder 2"/>
          <p:cNvSpPr>
            <a:spLocks noGrp="1"/>
          </p:cNvSpPr>
          <p:nvPr>
            <p:ph idx="1"/>
          </p:nvPr>
        </p:nvSpPr>
        <p:spPr/>
        <p:txBody>
          <a:bodyPr>
            <a:normAutofit/>
          </a:bodyPr>
          <a:lstStyle/>
          <a:p>
            <a:r>
              <a:rPr lang="en-US" sz="4000" dirty="0" smtClean="0"/>
              <a:t>We tried </a:t>
            </a:r>
            <a:r>
              <a:rPr lang="en-US" sz="4000" dirty="0" err="1" smtClean="0"/>
              <a:t>Devlinfo</a:t>
            </a:r>
            <a:r>
              <a:rPr lang="en-US" sz="4000" dirty="0" smtClean="0"/>
              <a:t>; </a:t>
            </a:r>
            <a:r>
              <a:rPr lang="en-US" sz="4000" dirty="0" err="1" smtClean="0"/>
              <a:t>Slainfo</a:t>
            </a:r>
            <a:r>
              <a:rPr lang="en-US" sz="4000" dirty="0" smtClean="0"/>
              <a:t>, </a:t>
            </a:r>
            <a:r>
              <a:rPr lang="en-US" sz="4000" dirty="0" err="1" smtClean="0"/>
              <a:t>childinfo</a:t>
            </a:r>
            <a:r>
              <a:rPr lang="en-US" sz="4000" dirty="0" smtClean="0"/>
              <a:t>-mostly with the help of UNICEF-but no longer viable  </a:t>
            </a:r>
          </a:p>
          <a:p>
            <a:r>
              <a:rPr lang="en-US" sz="4000" dirty="0" smtClean="0"/>
              <a:t>REDATAM-IMIS </a:t>
            </a:r>
            <a:r>
              <a:rPr lang="en-US" sz="4000" dirty="0"/>
              <a:t>project supported by UNFPA, but yet to take </a:t>
            </a:r>
            <a:r>
              <a:rPr lang="en-US" sz="4000" dirty="0" smtClean="0"/>
              <a:t>off</a:t>
            </a:r>
          </a:p>
          <a:p>
            <a:r>
              <a:rPr lang="en-US" sz="4000" dirty="0" smtClean="0"/>
              <a:t>Both soft and hard copies are available</a:t>
            </a:r>
            <a:endParaRPr lang="en-US" sz="4000" dirty="0"/>
          </a:p>
          <a:p>
            <a:endParaRPr lang="en-US" sz="4000" dirty="0"/>
          </a:p>
        </p:txBody>
      </p:sp>
      <p:sp>
        <p:nvSpPr>
          <p:cNvPr id="4" name="Footer Placeholder 3"/>
          <p:cNvSpPr>
            <a:spLocks noGrp="1"/>
          </p:cNvSpPr>
          <p:nvPr>
            <p:ph type="ftr" sz="quarter" idx="11"/>
          </p:nvPr>
        </p:nvSpPr>
        <p:spPr/>
        <p:txBody>
          <a:bodyPr/>
          <a:lstStyle/>
          <a:p>
            <a:r>
              <a:rPr lang="en-US" smtClean="0"/>
              <a:t>Statistics Sierra Leone (SSL)</a:t>
            </a:r>
            <a:endParaRPr lang="en-US"/>
          </a:p>
        </p:txBody>
      </p:sp>
    </p:spTree>
    <p:extLst>
      <p:ext uri="{BB962C8B-B14F-4D97-AF65-F5344CB8AC3E}">
        <p14:creationId xmlns:p14="http://schemas.microsoft.com/office/powerpoint/2010/main" val="7311318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Autofit/>
          </a:bodyPr>
          <a:lstStyle/>
          <a:p>
            <a:r>
              <a:rPr lang="en-US" sz="3600" dirty="0" smtClean="0"/>
              <a:t>THE CHALLENGE OF MEETING THE EMERGING NEEDS OF USERS</a:t>
            </a:r>
            <a:endParaRPr lang="en-US" sz="3600" dirty="0"/>
          </a:p>
        </p:txBody>
      </p:sp>
      <p:sp>
        <p:nvSpPr>
          <p:cNvPr id="3" name="Content Placeholder 2"/>
          <p:cNvSpPr>
            <a:spLocks noGrp="1"/>
          </p:cNvSpPr>
          <p:nvPr>
            <p:ph idx="1"/>
          </p:nvPr>
        </p:nvSpPr>
        <p:spPr/>
        <p:txBody>
          <a:bodyPr>
            <a:normAutofit/>
          </a:bodyPr>
          <a:lstStyle/>
          <a:p>
            <a:r>
              <a:rPr lang="en-US" sz="4400" dirty="0" smtClean="0"/>
              <a:t>In terms of:</a:t>
            </a:r>
          </a:p>
          <a:p>
            <a:r>
              <a:rPr lang="en-US" sz="4400" dirty="0" smtClean="0"/>
              <a:t>Timeliness</a:t>
            </a:r>
          </a:p>
          <a:p>
            <a:r>
              <a:rPr lang="en-US" sz="4400" dirty="0" smtClean="0"/>
              <a:t>Level of disaggregation</a:t>
            </a:r>
          </a:p>
          <a:p>
            <a:r>
              <a:rPr lang="en-US" sz="4400" dirty="0" smtClean="0"/>
              <a:t>Emerging Themes-mostly derived from the MGDs</a:t>
            </a:r>
          </a:p>
          <a:p>
            <a:r>
              <a:rPr lang="en-US" sz="4400" dirty="0" smtClean="0"/>
              <a:t>Modes of dissemination</a:t>
            </a:r>
            <a:endParaRPr lang="en-US" sz="4400" dirty="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Statistics Sierra Leone (SSL)</a:t>
            </a:r>
            <a:endParaRPr lang="en-US"/>
          </a:p>
        </p:txBody>
      </p:sp>
    </p:spTree>
    <p:extLst>
      <p:ext uri="{BB962C8B-B14F-4D97-AF65-F5344CB8AC3E}">
        <p14:creationId xmlns:p14="http://schemas.microsoft.com/office/powerpoint/2010/main" val="22950809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Timeliness</a:t>
            </a:r>
            <a:endParaRPr lang="en-US" sz="5400" dirty="0"/>
          </a:p>
        </p:txBody>
      </p:sp>
      <p:sp>
        <p:nvSpPr>
          <p:cNvPr id="3" name="Content Placeholder 2"/>
          <p:cNvSpPr>
            <a:spLocks noGrp="1"/>
          </p:cNvSpPr>
          <p:nvPr>
            <p:ph idx="1"/>
          </p:nvPr>
        </p:nvSpPr>
        <p:spPr/>
        <p:txBody>
          <a:bodyPr>
            <a:noAutofit/>
          </a:bodyPr>
          <a:lstStyle/>
          <a:p>
            <a:r>
              <a:rPr lang="en-US" sz="3000" dirty="0" smtClean="0">
                <a:solidFill>
                  <a:srgbClr val="FF0000"/>
                </a:solidFill>
              </a:rPr>
              <a:t>Is it any data today or forget it? </a:t>
            </a:r>
          </a:p>
          <a:p>
            <a:r>
              <a:rPr lang="en-US" sz="3000" dirty="0" smtClean="0"/>
              <a:t>Users want data to be daily or more frequently than currently being provided-some more frequent data sometimes make no sense at all and even impossible to generate</a:t>
            </a:r>
          </a:p>
          <a:p>
            <a:r>
              <a:rPr lang="en-US" sz="3000" dirty="0" smtClean="0"/>
              <a:t>Backward series/forward series-sometimes difficult to get due to record keeping/archiving  difficulties</a:t>
            </a:r>
          </a:p>
          <a:p>
            <a:r>
              <a:rPr lang="en-US" sz="3000" dirty="0" smtClean="0">
                <a:solidFill>
                  <a:srgbClr val="FF0000"/>
                </a:solidFill>
              </a:rPr>
              <a:t>Not mindful of procedures </a:t>
            </a:r>
            <a:endParaRPr lang="en-US" sz="3000" dirty="0">
              <a:solidFill>
                <a:srgbClr val="FF0000"/>
              </a:solidFill>
            </a:endParaRPr>
          </a:p>
        </p:txBody>
      </p:sp>
      <p:sp>
        <p:nvSpPr>
          <p:cNvPr id="4" name="Footer Placeholder 3"/>
          <p:cNvSpPr>
            <a:spLocks noGrp="1"/>
          </p:cNvSpPr>
          <p:nvPr>
            <p:ph type="ftr" sz="quarter" idx="11"/>
          </p:nvPr>
        </p:nvSpPr>
        <p:spPr/>
        <p:txBody>
          <a:bodyPr/>
          <a:lstStyle/>
          <a:p>
            <a:r>
              <a:rPr lang="en-US" smtClean="0"/>
              <a:t>Statistics Sierra Leone (SSL)</a:t>
            </a:r>
            <a:endParaRPr lang="en-US"/>
          </a:p>
        </p:txBody>
      </p:sp>
    </p:spTree>
    <p:extLst>
      <p:ext uri="{BB962C8B-B14F-4D97-AF65-F5344CB8AC3E}">
        <p14:creationId xmlns:p14="http://schemas.microsoft.com/office/powerpoint/2010/main" val="37734769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Level of Disaggregation</a:t>
            </a:r>
            <a:br>
              <a:rPr lang="en-US" dirty="0"/>
            </a:br>
            <a:endParaRPr lang="en-US" dirty="0"/>
          </a:p>
        </p:txBody>
      </p:sp>
      <p:sp>
        <p:nvSpPr>
          <p:cNvPr id="3" name="Content Placeholder 2"/>
          <p:cNvSpPr>
            <a:spLocks noGrp="1"/>
          </p:cNvSpPr>
          <p:nvPr>
            <p:ph idx="1"/>
          </p:nvPr>
        </p:nvSpPr>
        <p:spPr/>
        <p:txBody>
          <a:bodyPr>
            <a:normAutofit/>
          </a:bodyPr>
          <a:lstStyle/>
          <a:p>
            <a:r>
              <a:rPr lang="en-US" sz="2800" dirty="0" smtClean="0">
                <a:solidFill>
                  <a:srgbClr val="FF0000"/>
                </a:solidFill>
              </a:rPr>
              <a:t>Do you really need it?</a:t>
            </a:r>
          </a:p>
          <a:p>
            <a:r>
              <a:rPr lang="en-US" sz="2800" dirty="0" smtClean="0"/>
              <a:t>Users frequently asked for lower levels of disaggregation such as:</a:t>
            </a:r>
          </a:p>
          <a:p>
            <a:r>
              <a:rPr lang="en-US" sz="2800" dirty="0" smtClean="0"/>
              <a:t>By Lowest Administrative level-which is impossible for macroeconomic data and survey data</a:t>
            </a:r>
          </a:p>
          <a:p>
            <a:r>
              <a:rPr lang="en-US" sz="2800" dirty="0" smtClean="0"/>
              <a:t>By age and age group-which some times is meaningless</a:t>
            </a:r>
          </a:p>
          <a:p>
            <a:r>
              <a:rPr lang="en-US" sz="2800" dirty="0" smtClean="0"/>
              <a:t>By gender-macroeconomic data such as GDP, </a:t>
            </a:r>
            <a:r>
              <a:rPr lang="en-US" sz="2800" dirty="0" err="1" smtClean="0"/>
              <a:t>etc</a:t>
            </a:r>
            <a:r>
              <a:rPr lang="en-US" sz="2800" dirty="0" smtClean="0"/>
              <a:t> cannot be disaggregated by gender as at now</a:t>
            </a:r>
            <a:endParaRPr lang="en-US" sz="2800" dirty="0"/>
          </a:p>
        </p:txBody>
      </p:sp>
      <p:sp>
        <p:nvSpPr>
          <p:cNvPr id="4" name="Footer Placeholder 3"/>
          <p:cNvSpPr>
            <a:spLocks noGrp="1"/>
          </p:cNvSpPr>
          <p:nvPr>
            <p:ph type="ftr" sz="quarter" idx="11"/>
          </p:nvPr>
        </p:nvSpPr>
        <p:spPr/>
        <p:txBody>
          <a:bodyPr/>
          <a:lstStyle/>
          <a:p>
            <a:r>
              <a:rPr lang="en-US" smtClean="0"/>
              <a:t>Statistics Sierra Leone (SSL)</a:t>
            </a:r>
            <a:endParaRPr lang="en-US"/>
          </a:p>
        </p:txBody>
      </p:sp>
    </p:spTree>
    <p:extLst>
      <p:ext uri="{BB962C8B-B14F-4D97-AF65-F5344CB8AC3E}">
        <p14:creationId xmlns:p14="http://schemas.microsoft.com/office/powerpoint/2010/main" val="30842356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Emerging Themes</a:t>
            </a:r>
            <a:endParaRPr lang="en-US" dirty="0"/>
          </a:p>
        </p:txBody>
      </p:sp>
      <p:sp>
        <p:nvSpPr>
          <p:cNvPr id="3" name="Content Placeholder 2"/>
          <p:cNvSpPr>
            <a:spLocks noGrp="1"/>
          </p:cNvSpPr>
          <p:nvPr>
            <p:ph idx="1"/>
          </p:nvPr>
        </p:nvSpPr>
        <p:spPr>
          <a:xfrm>
            <a:off x="457200" y="1600200"/>
            <a:ext cx="8534400" cy="4724400"/>
          </a:xfrm>
        </p:spPr>
        <p:txBody>
          <a:bodyPr>
            <a:noAutofit/>
          </a:bodyPr>
          <a:lstStyle/>
          <a:p>
            <a:r>
              <a:rPr lang="en-US" sz="3200" dirty="0" smtClean="0">
                <a:solidFill>
                  <a:srgbClr val="FF0000"/>
                </a:solidFill>
              </a:rPr>
              <a:t>Is the data available?</a:t>
            </a:r>
          </a:p>
          <a:p>
            <a:r>
              <a:rPr lang="en-US" sz="3200" dirty="0" smtClean="0"/>
              <a:t>Users now seek data on ‘new’ areas such as:</a:t>
            </a:r>
          </a:p>
          <a:p>
            <a:r>
              <a:rPr lang="en-US" sz="3200" dirty="0" smtClean="0"/>
              <a:t>Climate change impact/environmental issues</a:t>
            </a:r>
          </a:p>
          <a:p>
            <a:r>
              <a:rPr lang="en-US" sz="3200" dirty="0" smtClean="0"/>
              <a:t>Energy statistics </a:t>
            </a:r>
          </a:p>
          <a:p>
            <a:r>
              <a:rPr lang="en-US" sz="3200" dirty="0"/>
              <a:t>I</a:t>
            </a:r>
            <a:r>
              <a:rPr lang="en-US" sz="3200" dirty="0" smtClean="0"/>
              <a:t>nterest groups-ethnicity, race, religion, </a:t>
            </a:r>
            <a:r>
              <a:rPr lang="en-US" sz="3200" dirty="0" err="1" smtClean="0"/>
              <a:t>etc</a:t>
            </a:r>
            <a:endParaRPr lang="en-US" sz="3200" dirty="0" smtClean="0"/>
          </a:p>
          <a:p>
            <a:r>
              <a:rPr lang="en-US" sz="3200" dirty="0" smtClean="0"/>
              <a:t>Illegal activities such as drug abuse,</a:t>
            </a:r>
          </a:p>
          <a:p>
            <a:r>
              <a:rPr lang="en-US" sz="3200" dirty="0" smtClean="0"/>
              <a:t>Crime and the effect of crime</a:t>
            </a:r>
          </a:p>
        </p:txBody>
      </p:sp>
      <p:sp>
        <p:nvSpPr>
          <p:cNvPr id="4" name="Footer Placeholder 3"/>
          <p:cNvSpPr>
            <a:spLocks noGrp="1"/>
          </p:cNvSpPr>
          <p:nvPr>
            <p:ph type="ftr" sz="quarter" idx="11"/>
          </p:nvPr>
        </p:nvSpPr>
        <p:spPr/>
        <p:txBody>
          <a:bodyPr/>
          <a:lstStyle/>
          <a:p>
            <a:r>
              <a:rPr lang="en-US" smtClean="0"/>
              <a:t>Statistics Sierra Leone (SSL)</a:t>
            </a:r>
            <a:endParaRPr lang="en-US"/>
          </a:p>
        </p:txBody>
      </p:sp>
    </p:spTree>
    <p:extLst>
      <p:ext uri="{BB962C8B-B14F-4D97-AF65-F5344CB8AC3E}">
        <p14:creationId xmlns:p14="http://schemas.microsoft.com/office/powerpoint/2010/main" val="12461946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Emerging Themes</a:t>
            </a:r>
          </a:p>
        </p:txBody>
      </p:sp>
      <p:sp>
        <p:nvSpPr>
          <p:cNvPr id="3" name="Content Placeholder 2"/>
          <p:cNvSpPr>
            <a:spLocks noGrp="1"/>
          </p:cNvSpPr>
          <p:nvPr>
            <p:ph idx="1"/>
          </p:nvPr>
        </p:nvSpPr>
        <p:spPr/>
        <p:txBody>
          <a:bodyPr>
            <a:noAutofit/>
          </a:bodyPr>
          <a:lstStyle/>
          <a:p>
            <a:r>
              <a:rPr lang="en-US" sz="3000" dirty="0"/>
              <a:t>Gender and women empowerment</a:t>
            </a:r>
          </a:p>
          <a:p>
            <a:pPr lvl="1"/>
            <a:r>
              <a:rPr lang="en-US" sz="3000" dirty="0"/>
              <a:t>Women in </a:t>
            </a:r>
            <a:r>
              <a:rPr lang="en-US" sz="3000" dirty="0" smtClean="0"/>
              <a:t>governance-various levels</a:t>
            </a:r>
            <a:endParaRPr lang="en-US" sz="3000" dirty="0"/>
          </a:p>
          <a:p>
            <a:pPr lvl="1"/>
            <a:r>
              <a:rPr lang="en-US" sz="3000" dirty="0"/>
              <a:t>Rape </a:t>
            </a:r>
            <a:endParaRPr lang="en-US" sz="3000" dirty="0" smtClean="0"/>
          </a:p>
          <a:p>
            <a:pPr lvl="1"/>
            <a:r>
              <a:rPr lang="en-US" sz="3000" dirty="0" smtClean="0"/>
              <a:t>Teenage pregnancy</a:t>
            </a:r>
            <a:endParaRPr lang="en-US" sz="3000" dirty="0"/>
          </a:p>
          <a:p>
            <a:pPr lvl="1"/>
            <a:r>
              <a:rPr lang="en-US" sz="3000" dirty="0"/>
              <a:t>Domestic violence </a:t>
            </a:r>
          </a:p>
          <a:p>
            <a:pPr lvl="1"/>
            <a:r>
              <a:rPr lang="en-US" sz="3000" dirty="0"/>
              <a:t>Marriage/divorce </a:t>
            </a:r>
          </a:p>
          <a:p>
            <a:r>
              <a:rPr lang="en-US" sz="3000" dirty="0"/>
              <a:t>Disability issues</a:t>
            </a:r>
          </a:p>
          <a:p>
            <a:r>
              <a:rPr lang="en-US" sz="3000" dirty="0">
                <a:solidFill>
                  <a:srgbClr val="FF0000"/>
                </a:solidFill>
              </a:rPr>
              <a:t>The National Statistics  Office may have little or no information on such themes</a:t>
            </a:r>
          </a:p>
          <a:p>
            <a:endParaRPr lang="en-US" dirty="0"/>
          </a:p>
        </p:txBody>
      </p:sp>
      <p:sp>
        <p:nvSpPr>
          <p:cNvPr id="4" name="Footer Placeholder 3"/>
          <p:cNvSpPr>
            <a:spLocks noGrp="1"/>
          </p:cNvSpPr>
          <p:nvPr>
            <p:ph type="ftr" sz="quarter" idx="11"/>
          </p:nvPr>
        </p:nvSpPr>
        <p:spPr/>
        <p:txBody>
          <a:bodyPr/>
          <a:lstStyle/>
          <a:p>
            <a:r>
              <a:rPr lang="en-US" smtClean="0"/>
              <a:t>Statistics Sierra Leone (SSL)</a:t>
            </a:r>
            <a:endParaRPr lang="en-US"/>
          </a:p>
        </p:txBody>
      </p:sp>
    </p:spTree>
    <p:extLst>
      <p:ext uri="{BB962C8B-B14F-4D97-AF65-F5344CB8AC3E}">
        <p14:creationId xmlns:p14="http://schemas.microsoft.com/office/powerpoint/2010/main" val="11517064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 of dissemination</a:t>
            </a:r>
            <a:endParaRPr lang="en-US" dirty="0"/>
          </a:p>
        </p:txBody>
      </p:sp>
      <p:sp>
        <p:nvSpPr>
          <p:cNvPr id="3" name="Content Placeholder 2"/>
          <p:cNvSpPr>
            <a:spLocks noGrp="1"/>
          </p:cNvSpPr>
          <p:nvPr>
            <p:ph idx="1"/>
          </p:nvPr>
        </p:nvSpPr>
        <p:spPr/>
        <p:txBody>
          <a:bodyPr>
            <a:normAutofit/>
          </a:bodyPr>
          <a:lstStyle/>
          <a:p>
            <a:r>
              <a:rPr lang="en-US" sz="3600" dirty="0" smtClean="0">
                <a:solidFill>
                  <a:srgbClr val="FF0000"/>
                </a:solidFill>
              </a:rPr>
              <a:t>Which is more appropriate?</a:t>
            </a:r>
          </a:p>
          <a:p>
            <a:r>
              <a:rPr lang="en-US" sz="3600" dirty="0" smtClean="0"/>
              <a:t>Paper copies</a:t>
            </a:r>
          </a:p>
          <a:p>
            <a:r>
              <a:rPr lang="en-US" sz="3600" dirty="0" smtClean="0"/>
              <a:t>Email copies</a:t>
            </a:r>
          </a:p>
          <a:p>
            <a:r>
              <a:rPr lang="en-US" sz="3600" dirty="0" smtClean="0"/>
              <a:t>Website copies</a:t>
            </a:r>
          </a:p>
          <a:p>
            <a:r>
              <a:rPr lang="en-US" sz="3600" dirty="0" smtClean="0"/>
              <a:t>CDs, memory sticks</a:t>
            </a:r>
          </a:p>
          <a:p>
            <a:r>
              <a:rPr lang="en-US" sz="3600" dirty="0" smtClean="0"/>
              <a:t>All copies</a:t>
            </a:r>
          </a:p>
          <a:p>
            <a:r>
              <a:rPr lang="en-US" sz="3600" dirty="0" smtClean="0">
                <a:solidFill>
                  <a:srgbClr val="FF0000"/>
                </a:solidFill>
              </a:rPr>
              <a:t>Main limitation is access to internet</a:t>
            </a:r>
            <a:endParaRPr lang="en-US" sz="3600" dirty="0">
              <a:solidFill>
                <a:srgbClr val="FF0000"/>
              </a:solidFill>
            </a:endParaRPr>
          </a:p>
        </p:txBody>
      </p:sp>
      <p:sp>
        <p:nvSpPr>
          <p:cNvPr id="4" name="Footer Placeholder 3"/>
          <p:cNvSpPr>
            <a:spLocks noGrp="1"/>
          </p:cNvSpPr>
          <p:nvPr>
            <p:ph type="ftr" sz="quarter" idx="11"/>
          </p:nvPr>
        </p:nvSpPr>
        <p:spPr/>
        <p:txBody>
          <a:bodyPr/>
          <a:lstStyle/>
          <a:p>
            <a:r>
              <a:rPr lang="en-US" smtClean="0"/>
              <a:t>Statistics Sierra Leone (SSL)</a:t>
            </a:r>
            <a:endParaRPr lang="en-US"/>
          </a:p>
        </p:txBody>
      </p:sp>
    </p:spTree>
    <p:extLst>
      <p:ext uri="{BB962C8B-B14F-4D97-AF65-F5344CB8AC3E}">
        <p14:creationId xmlns:p14="http://schemas.microsoft.com/office/powerpoint/2010/main" val="18851668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Overcoming the Challenge</a:t>
            </a:r>
            <a:endParaRPr lang="en-US" dirty="0"/>
          </a:p>
        </p:txBody>
      </p:sp>
      <p:sp>
        <p:nvSpPr>
          <p:cNvPr id="3" name="Content Placeholder 2"/>
          <p:cNvSpPr>
            <a:spLocks noGrp="1"/>
          </p:cNvSpPr>
          <p:nvPr>
            <p:ph idx="1"/>
          </p:nvPr>
        </p:nvSpPr>
        <p:spPr>
          <a:xfrm>
            <a:off x="457200" y="1600200"/>
            <a:ext cx="8458200" cy="4876800"/>
          </a:xfrm>
        </p:spPr>
        <p:txBody>
          <a:bodyPr>
            <a:normAutofit/>
          </a:bodyPr>
          <a:lstStyle/>
          <a:p>
            <a:r>
              <a:rPr lang="en-US" sz="2900" dirty="0" smtClean="0"/>
              <a:t>Institutional collaboration and political will are key</a:t>
            </a:r>
          </a:p>
          <a:p>
            <a:r>
              <a:rPr lang="en-US" sz="2900" dirty="0" smtClean="0"/>
              <a:t>Sensitization of data providers and users is vital-meetings, seminars and workshops</a:t>
            </a:r>
          </a:p>
          <a:p>
            <a:r>
              <a:rPr lang="en-US" sz="2900" dirty="0" smtClean="0"/>
              <a:t>Increasing funding to NSO is paramount to</a:t>
            </a:r>
          </a:p>
          <a:p>
            <a:pPr lvl="1"/>
            <a:r>
              <a:rPr lang="en-US" sz="2900" dirty="0" smtClean="0"/>
              <a:t>Increase staffing</a:t>
            </a:r>
          </a:p>
          <a:p>
            <a:pPr lvl="1"/>
            <a:r>
              <a:rPr lang="en-US" sz="2900" dirty="0" smtClean="0"/>
              <a:t>Meet material and equipment needs</a:t>
            </a:r>
          </a:p>
          <a:p>
            <a:pPr lvl="1"/>
            <a:r>
              <a:rPr lang="en-US" sz="2900" dirty="0" smtClean="0"/>
              <a:t>Conduct more frequent assessments</a:t>
            </a:r>
          </a:p>
          <a:p>
            <a:pPr lvl="1"/>
            <a:r>
              <a:rPr lang="en-US" sz="2900" dirty="0" smtClean="0"/>
              <a:t>Review standards and procedures of data compilation and reporting</a:t>
            </a:r>
          </a:p>
          <a:p>
            <a:endParaRPr lang="en-US" dirty="0"/>
          </a:p>
        </p:txBody>
      </p:sp>
      <p:sp>
        <p:nvSpPr>
          <p:cNvPr id="4" name="Footer Placeholder 3"/>
          <p:cNvSpPr>
            <a:spLocks noGrp="1"/>
          </p:cNvSpPr>
          <p:nvPr>
            <p:ph type="ftr" sz="quarter" idx="11"/>
          </p:nvPr>
        </p:nvSpPr>
        <p:spPr/>
        <p:txBody>
          <a:bodyPr/>
          <a:lstStyle/>
          <a:p>
            <a:r>
              <a:rPr lang="en-US" smtClean="0"/>
              <a:t>Statistics Sierra Leone (SSL)</a:t>
            </a:r>
            <a:endParaRPr lang="en-US"/>
          </a:p>
        </p:txBody>
      </p:sp>
    </p:spTree>
    <p:extLst>
      <p:ext uri="{BB962C8B-B14F-4D97-AF65-F5344CB8AC3E}">
        <p14:creationId xmlns:p14="http://schemas.microsoft.com/office/powerpoint/2010/main" val="31656033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sz="6000" dirty="0" smtClean="0"/>
              <a:t>Thank You</a:t>
            </a:r>
          </a:p>
          <a:p>
            <a:endParaRPr lang="en-US" sz="6000" dirty="0"/>
          </a:p>
          <a:p>
            <a:endParaRPr lang="en-US" sz="6000" dirty="0"/>
          </a:p>
        </p:txBody>
      </p:sp>
      <p:sp>
        <p:nvSpPr>
          <p:cNvPr id="4" name="Footer Placeholder 3"/>
          <p:cNvSpPr>
            <a:spLocks noGrp="1"/>
          </p:cNvSpPr>
          <p:nvPr>
            <p:ph type="ftr" sz="quarter" idx="11"/>
          </p:nvPr>
        </p:nvSpPr>
        <p:spPr/>
        <p:txBody>
          <a:bodyPr/>
          <a:lstStyle/>
          <a:p>
            <a:r>
              <a:rPr lang="en-US" smtClean="0"/>
              <a:t>Statistics Sierra Leone (SSL)</a:t>
            </a:r>
            <a:endParaRPr lang="en-US"/>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00337" y="4953000"/>
            <a:ext cx="2252663" cy="990600"/>
          </a:xfrm>
          <a:prstGeom prst="rect">
            <a:avLst/>
          </a:prstGeom>
          <a:noFill/>
          <a:ln>
            <a:noFill/>
          </a:ln>
        </p:spPr>
      </p:pic>
      <p:pic>
        <p:nvPicPr>
          <p:cNvPr id="6" name="Picture 3" descr="C:\Users\user\Desktop\250px-Standard_of_Ambassadors_of_Sierra_Leone.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990600"/>
            <a:ext cx="1295400" cy="83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8674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Autofit/>
          </a:bodyPr>
          <a:lstStyle/>
          <a:p>
            <a:r>
              <a:rPr lang="en-US" sz="3600" dirty="0" smtClean="0"/>
              <a:t>Introduction</a:t>
            </a:r>
          </a:p>
          <a:p>
            <a:r>
              <a:rPr lang="en-US" sz="3600" dirty="0" smtClean="0"/>
              <a:t>Data Compilation</a:t>
            </a:r>
          </a:p>
          <a:p>
            <a:r>
              <a:rPr lang="en-US" sz="3600" dirty="0" smtClean="0"/>
              <a:t>Dissemination-products</a:t>
            </a:r>
          </a:p>
          <a:p>
            <a:r>
              <a:rPr lang="en-US" sz="3600" dirty="0" smtClean="0"/>
              <a:t>Dissemination Strategies</a:t>
            </a:r>
          </a:p>
          <a:p>
            <a:r>
              <a:rPr lang="en-US" sz="3600" dirty="0" smtClean="0"/>
              <a:t>The challenge of meeting emerging needs</a:t>
            </a:r>
          </a:p>
          <a:p>
            <a:r>
              <a:rPr lang="en-US" sz="3600" dirty="0" smtClean="0"/>
              <a:t>Overcoming the challenge</a:t>
            </a:r>
            <a:endParaRPr lang="en-US" sz="3600" dirty="0"/>
          </a:p>
        </p:txBody>
      </p:sp>
      <p:sp>
        <p:nvSpPr>
          <p:cNvPr id="4" name="Footer Placeholder 3"/>
          <p:cNvSpPr>
            <a:spLocks noGrp="1"/>
          </p:cNvSpPr>
          <p:nvPr>
            <p:ph type="ftr" sz="quarter" idx="11"/>
          </p:nvPr>
        </p:nvSpPr>
        <p:spPr>
          <a:xfrm>
            <a:off x="3429000" y="18288"/>
            <a:ext cx="4114800" cy="286512"/>
          </a:xfrm>
        </p:spPr>
        <p:txBody>
          <a:bodyPr/>
          <a:lstStyle/>
          <a:p>
            <a:r>
              <a:rPr lang="en-US" smtClean="0"/>
              <a:t>Statistics Sierra Leone (SSL)</a:t>
            </a:r>
            <a:endParaRPr lang="en-US" dirty="0"/>
          </a:p>
        </p:txBody>
      </p:sp>
    </p:spTree>
    <p:extLst>
      <p:ext uri="{BB962C8B-B14F-4D97-AF65-F5344CB8AC3E}">
        <p14:creationId xmlns:p14="http://schemas.microsoft.com/office/powerpoint/2010/main" val="1706086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Sierra Leone is in West Africa, and has a population of 6 million</a:t>
            </a:r>
          </a:p>
          <a:p>
            <a:r>
              <a:rPr lang="en-US" dirty="0" smtClean="0"/>
              <a:t>Statistics sierra Leone (SSL) was created by an Act of Parliament-the Statistics Act, 2002</a:t>
            </a:r>
          </a:p>
          <a:p>
            <a:r>
              <a:rPr lang="en-US" dirty="0" smtClean="0"/>
              <a:t>The Act transformed the then Central Statistics Office (CSO) to SSL and made SSL the central authority for the coordination of statistical activities</a:t>
            </a:r>
          </a:p>
          <a:p>
            <a:r>
              <a:rPr lang="en-US" dirty="0" smtClean="0"/>
              <a:t>The Act does not all made is obligatory for individuals, households, businesses and other entities to provide requested data to SSL but also provided for confidentiality of the data so received</a:t>
            </a:r>
          </a:p>
          <a:p>
            <a:r>
              <a:rPr lang="en-US" dirty="0" smtClean="0"/>
              <a:t>SSL developed the first NSDS document (2008-2012)</a:t>
            </a:r>
            <a:endParaRPr lang="en-US" dirty="0"/>
          </a:p>
        </p:txBody>
      </p:sp>
      <p:sp>
        <p:nvSpPr>
          <p:cNvPr id="4" name="Footer Placeholder 3"/>
          <p:cNvSpPr>
            <a:spLocks noGrp="1"/>
          </p:cNvSpPr>
          <p:nvPr>
            <p:ph type="ftr" sz="quarter" idx="11"/>
          </p:nvPr>
        </p:nvSpPr>
        <p:spPr/>
        <p:txBody>
          <a:bodyPr/>
          <a:lstStyle/>
          <a:p>
            <a:r>
              <a:rPr lang="en-US" smtClean="0"/>
              <a:t>Statistics Sierra Leone (SSL)</a:t>
            </a:r>
            <a:endParaRPr lang="en-US"/>
          </a:p>
        </p:txBody>
      </p:sp>
    </p:spTree>
    <p:extLst>
      <p:ext uri="{BB962C8B-B14F-4D97-AF65-F5344CB8AC3E}">
        <p14:creationId xmlns:p14="http://schemas.microsoft.com/office/powerpoint/2010/main" val="1375672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Introduction-2</a:t>
            </a:r>
            <a:endParaRPr lang="en-US" dirty="0"/>
          </a:p>
        </p:txBody>
      </p:sp>
      <p:sp>
        <p:nvSpPr>
          <p:cNvPr id="3" name="Content Placeholder 2"/>
          <p:cNvSpPr>
            <a:spLocks noGrp="1"/>
          </p:cNvSpPr>
          <p:nvPr>
            <p:ph idx="1"/>
          </p:nvPr>
        </p:nvSpPr>
        <p:spPr/>
        <p:txBody>
          <a:bodyPr/>
          <a:lstStyle/>
          <a:p>
            <a:r>
              <a:rPr lang="en-US" sz="2800" dirty="0" smtClean="0"/>
              <a:t>The NSDS endorsed the compilation and dissemination of high quality and wide rage of statistics for evidence-based decision making processes-especially to  monitor poverty and MDGs</a:t>
            </a:r>
          </a:p>
          <a:p>
            <a:r>
              <a:rPr lang="en-US" sz="2800" dirty="0" smtClean="0"/>
              <a:t>SSL recruited and deployed 8 statisticians to 8 Line Ministries to improve on the source data</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Statistics Sierra Leone (SSL)</a:t>
            </a:r>
            <a:endParaRPr lang="en-US"/>
          </a:p>
        </p:txBody>
      </p:sp>
    </p:spTree>
    <p:extLst>
      <p:ext uri="{BB962C8B-B14F-4D97-AF65-F5344CB8AC3E}">
        <p14:creationId xmlns:p14="http://schemas.microsoft.com/office/powerpoint/2010/main" val="3132727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Compilation</a:t>
            </a:r>
            <a:endParaRPr lang="en-US" dirty="0"/>
          </a:p>
        </p:txBody>
      </p:sp>
      <p:sp>
        <p:nvSpPr>
          <p:cNvPr id="3" name="Content Placeholder 2"/>
          <p:cNvSpPr>
            <a:spLocks noGrp="1"/>
          </p:cNvSpPr>
          <p:nvPr>
            <p:ph idx="1"/>
          </p:nvPr>
        </p:nvSpPr>
        <p:spPr/>
        <p:txBody>
          <a:bodyPr>
            <a:noAutofit/>
          </a:bodyPr>
          <a:lstStyle/>
          <a:p>
            <a:r>
              <a:rPr lang="en-US" sz="3000" dirty="0" smtClean="0"/>
              <a:t>Data is compiled and processed in line with International recommendations and practices</a:t>
            </a:r>
          </a:p>
          <a:p>
            <a:r>
              <a:rPr lang="en-US" sz="3000" dirty="0" smtClean="0"/>
              <a:t>National accounts-SNA 93</a:t>
            </a:r>
          </a:p>
          <a:p>
            <a:r>
              <a:rPr lang="en-US" sz="3000" dirty="0" smtClean="0"/>
              <a:t>CPI-COICOP classification, </a:t>
            </a:r>
          </a:p>
          <a:p>
            <a:r>
              <a:rPr lang="en-US" sz="3000" dirty="0" smtClean="0"/>
              <a:t>Trade-HS codes</a:t>
            </a:r>
          </a:p>
          <a:p>
            <a:r>
              <a:rPr lang="en-US" sz="3000" dirty="0" smtClean="0"/>
              <a:t>Poverty/Poverty surveys-World Bank guidelines</a:t>
            </a:r>
          </a:p>
          <a:p>
            <a:r>
              <a:rPr lang="en-US" sz="3000" dirty="0" smtClean="0"/>
              <a:t>DHS-ICF-Macro international guidelines</a:t>
            </a:r>
          </a:p>
          <a:p>
            <a:r>
              <a:rPr lang="en-US" sz="3000" dirty="0" smtClean="0"/>
              <a:t>MICS-UNICEF Guidelines</a:t>
            </a:r>
          </a:p>
          <a:p>
            <a:endParaRPr lang="en-US" sz="3000" dirty="0"/>
          </a:p>
        </p:txBody>
      </p:sp>
      <p:sp>
        <p:nvSpPr>
          <p:cNvPr id="4" name="Footer Placeholder 3"/>
          <p:cNvSpPr>
            <a:spLocks noGrp="1"/>
          </p:cNvSpPr>
          <p:nvPr>
            <p:ph type="ftr" sz="quarter" idx="11"/>
          </p:nvPr>
        </p:nvSpPr>
        <p:spPr/>
        <p:txBody>
          <a:bodyPr/>
          <a:lstStyle/>
          <a:p>
            <a:r>
              <a:rPr lang="en-US" smtClean="0"/>
              <a:t>Statistics Sierra Leone (SSL)</a:t>
            </a:r>
            <a:endParaRPr lang="en-US"/>
          </a:p>
        </p:txBody>
      </p:sp>
    </p:spTree>
    <p:extLst>
      <p:ext uri="{BB962C8B-B14F-4D97-AF65-F5344CB8AC3E}">
        <p14:creationId xmlns:p14="http://schemas.microsoft.com/office/powerpoint/2010/main" val="3737754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Dissemination</a:t>
            </a:r>
            <a:endParaRPr lang="en-US" dirty="0"/>
          </a:p>
        </p:txBody>
      </p:sp>
      <p:sp>
        <p:nvSpPr>
          <p:cNvPr id="3" name="Content Placeholder 2"/>
          <p:cNvSpPr>
            <a:spLocks noGrp="1"/>
          </p:cNvSpPr>
          <p:nvPr>
            <p:ph idx="1"/>
          </p:nvPr>
        </p:nvSpPr>
        <p:spPr/>
        <p:txBody>
          <a:bodyPr>
            <a:normAutofit/>
          </a:bodyPr>
          <a:lstStyle/>
          <a:p>
            <a:r>
              <a:rPr lang="en-US" sz="2800" dirty="0" smtClean="0"/>
              <a:t>Data Dissemination is very key for any Statistical office, as it involves communicating with users and or data providers</a:t>
            </a:r>
          </a:p>
          <a:p>
            <a:r>
              <a:rPr lang="en-US" sz="2800" dirty="0" smtClean="0"/>
              <a:t>Of  course communication here is not the oratory type, but a way of passing on compiled data to users as useful information</a:t>
            </a:r>
          </a:p>
          <a:p>
            <a:r>
              <a:rPr lang="en-US" sz="2800" dirty="0" smtClean="0"/>
              <a:t>Useful information required to design or redesign decisions on investments and interventions </a:t>
            </a:r>
          </a:p>
          <a:p>
            <a:r>
              <a:rPr lang="en-US" sz="2800" dirty="0"/>
              <a:t>Dissemination is like marketing of goods and services, so packaging </a:t>
            </a:r>
            <a:r>
              <a:rPr lang="en-US" sz="2800" dirty="0" smtClean="0"/>
              <a:t>is </a:t>
            </a:r>
            <a:r>
              <a:rPr lang="en-US" sz="2800" dirty="0"/>
              <a:t>key </a:t>
            </a:r>
          </a:p>
          <a:p>
            <a:endParaRPr lang="en-US" dirty="0" smtClean="0"/>
          </a:p>
        </p:txBody>
      </p:sp>
      <p:sp>
        <p:nvSpPr>
          <p:cNvPr id="4" name="Footer Placeholder 3"/>
          <p:cNvSpPr>
            <a:spLocks noGrp="1"/>
          </p:cNvSpPr>
          <p:nvPr>
            <p:ph type="ftr" sz="quarter" idx="11"/>
          </p:nvPr>
        </p:nvSpPr>
        <p:spPr/>
        <p:txBody>
          <a:bodyPr/>
          <a:lstStyle/>
          <a:p>
            <a:r>
              <a:rPr lang="en-US" smtClean="0"/>
              <a:t>Statistics Sierra Leone (SSL)</a:t>
            </a:r>
            <a:endParaRPr lang="en-US"/>
          </a:p>
        </p:txBody>
      </p:sp>
    </p:spTree>
    <p:extLst>
      <p:ext uri="{BB962C8B-B14F-4D97-AF65-F5344CB8AC3E}">
        <p14:creationId xmlns:p14="http://schemas.microsoft.com/office/powerpoint/2010/main" val="27625770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a:t>
            </a:r>
            <a:r>
              <a:rPr lang="en-US" dirty="0" smtClean="0"/>
              <a:t>Dissemination-2</a:t>
            </a:r>
            <a:endParaRPr lang="en-US" dirty="0"/>
          </a:p>
        </p:txBody>
      </p:sp>
      <p:sp>
        <p:nvSpPr>
          <p:cNvPr id="3" name="Content Placeholder 2"/>
          <p:cNvSpPr>
            <a:spLocks noGrp="1"/>
          </p:cNvSpPr>
          <p:nvPr>
            <p:ph idx="1"/>
          </p:nvPr>
        </p:nvSpPr>
        <p:spPr/>
        <p:txBody>
          <a:bodyPr/>
          <a:lstStyle/>
          <a:p>
            <a:r>
              <a:rPr lang="en-US" sz="3600" dirty="0"/>
              <a:t>SSL has no separate Dissemination Unit, although we have a </a:t>
            </a:r>
            <a:r>
              <a:rPr lang="en-US" sz="3600" dirty="0" smtClean="0"/>
              <a:t>Website Administrator</a:t>
            </a:r>
            <a:endParaRPr lang="en-US" sz="3600" dirty="0"/>
          </a:p>
          <a:p>
            <a:r>
              <a:rPr lang="en-US" sz="3600" dirty="0" smtClean="0"/>
              <a:t>Dissemination is collaboration among:</a:t>
            </a:r>
          </a:p>
          <a:p>
            <a:r>
              <a:rPr lang="en-US" sz="3600" dirty="0" smtClean="0"/>
              <a:t>Data/Report compilers-analysis</a:t>
            </a:r>
          </a:p>
          <a:p>
            <a:r>
              <a:rPr lang="en-US" sz="3600" dirty="0" smtClean="0"/>
              <a:t>Public Relation Unit-press briefings</a:t>
            </a:r>
          </a:p>
          <a:p>
            <a:r>
              <a:rPr lang="en-US" sz="3600" dirty="0" smtClean="0"/>
              <a:t>Website Administration-postings</a:t>
            </a:r>
          </a:p>
          <a:p>
            <a:endParaRPr lang="en-US" dirty="0"/>
          </a:p>
        </p:txBody>
      </p:sp>
      <p:sp>
        <p:nvSpPr>
          <p:cNvPr id="4" name="Footer Placeholder 3"/>
          <p:cNvSpPr>
            <a:spLocks noGrp="1"/>
          </p:cNvSpPr>
          <p:nvPr>
            <p:ph type="ftr" sz="quarter" idx="11"/>
          </p:nvPr>
        </p:nvSpPr>
        <p:spPr/>
        <p:txBody>
          <a:bodyPr/>
          <a:lstStyle/>
          <a:p>
            <a:r>
              <a:rPr lang="en-US" smtClean="0"/>
              <a:t>Statistics Sierra Leone (SSL)</a:t>
            </a:r>
            <a:endParaRPr lang="en-US"/>
          </a:p>
        </p:txBody>
      </p:sp>
    </p:spTree>
    <p:extLst>
      <p:ext uri="{BB962C8B-B14F-4D97-AF65-F5344CB8AC3E}">
        <p14:creationId xmlns:p14="http://schemas.microsoft.com/office/powerpoint/2010/main" val="27296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Data </a:t>
            </a:r>
            <a:r>
              <a:rPr lang="en-US" dirty="0" smtClean="0"/>
              <a:t>Dissemination-products</a:t>
            </a:r>
            <a:endParaRPr lang="en-US" dirty="0"/>
          </a:p>
        </p:txBody>
      </p:sp>
      <p:sp>
        <p:nvSpPr>
          <p:cNvPr id="3" name="Content Placeholder 2"/>
          <p:cNvSpPr>
            <a:spLocks noGrp="1"/>
          </p:cNvSpPr>
          <p:nvPr>
            <p:ph idx="1"/>
          </p:nvPr>
        </p:nvSpPr>
        <p:spPr/>
        <p:txBody>
          <a:bodyPr>
            <a:normAutofit lnSpcReduction="10000"/>
          </a:bodyPr>
          <a:lstStyle/>
          <a:p>
            <a:r>
              <a:rPr lang="en-US" sz="4400" dirty="0" smtClean="0"/>
              <a:t>Produce reports, monograph and press releases-monthly, quarterly and annually</a:t>
            </a:r>
          </a:p>
          <a:p>
            <a:r>
              <a:rPr lang="en-US" sz="4400" dirty="0" smtClean="0"/>
              <a:t>Process data in aggregates in tables, figures and graphs</a:t>
            </a:r>
          </a:p>
          <a:p>
            <a:r>
              <a:rPr lang="en-US" sz="4400" dirty="0" smtClean="0"/>
              <a:t>Keep databases-for specific requests</a:t>
            </a:r>
            <a:endParaRPr lang="en-US" sz="4400" dirty="0"/>
          </a:p>
        </p:txBody>
      </p:sp>
      <p:sp>
        <p:nvSpPr>
          <p:cNvPr id="4" name="Footer Placeholder 3"/>
          <p:cNvSpPr>
            <a:spLocks noGrp="1"/>
          </p:cNvSpPr>
          <p:nvPr>
            <p:ph type="ftr" sz="quarter" idx="11"/>
          </p:nvPr>
        </p:nvSpPr>
        <p:spPr/>
        <p:txBody>
          <a:bodyPr/>
          <a:lstStyle/>
          <a:p>
            <a:r>
              <a:rPr lang="en-US" smtClean="0"/>
              <a:t>Statistics Sierra Leone (SSL)</a:t>
            </a:r>
            <a:endParaRPr lang="en-US"/>
          </a:p>
        </p:txBody>
      </p:sp>
    </p:spTree>
    <p:extLst>
      <p:ext uri="{BB962C8B-B14F-4D97-AF65-F5344CB8AC3E}">
        <p14:creationId xmlns:p14="http://schemas.microsoft.com/office/powerpoint/2010/main" val="39385978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Data </a:t>
            </a:r>
            <a:r>
              <a:rPr lang="en-US" dirty="0" smtClean="0"/>
              <a:t>Dissemination-strategies </a:t>
            </a:r>
            <a:endParaRPr lang="en-US" dirty="0"/>
          </a:p>
        </p:txBody>
      </p:sp>
      <p:sp>
        <p:nvSpPr>
          <p:cNvPr id="3" name="Content Placeholder 2"/>
          <p:cNvSpPr>
            <a:spLocks noGrp="1"/>
          </p:cNvSpPr>
          <p:nvPr>
            <p:ph idx="1"/>
          </p:nvPr>
        </p:nvSpPr>
        <p:spPr>
          <a:xfrm>
            <a:off x="457200" y="1600200"/>
            <a:ext cx="8458200" cy="4724400"/>
          </a:xfrm>
        </p:spPr>
        <p:txBody>
          <a:bodyPr>
            <a:normAutofit fontScale="92500"/>
          </a:bodyPr>
          <a:lstStyle/>
          <a:p>
            <a:r>
              <a:rPr lang="en-US" sz="2800" dirty="0" smtClean="0"/>
              <a:t>Hard copies printed and distributed to users  in meetings, seminars, workshops, etc.</a:t>
            </a:r>
          </a:p>
          <a:p>
            <a:r>
              <a:rPr lang="en-US" sz="2800" dirty="0"/>
              <a:t>Hard copies </a:t>
            </a:r>
            <a:r>
              <a:rPr lang="en-US" sz="2800" dirty="0" smtClean="0"/>
              <a:t>printed and kept in our Library</a:t>
            </a:r>
          </a:p>
          <a:p>
            <a:r>
              <a:rPr lang="en-US" sz="2800" dirty="0" smtClean="0"/>
              <a:t>Media briefings-quarterly-CPI, PPI, BCI, GDP  </a:t>
            </a:r>
          </a:p>
          <a:p>
            <a:r>
              <a:rPr lang="en-US" sz="2800" dirty="0" smtClean="0"/>
              <a:t>Hold separate seminars for members of the media  on statistics data reporting-annually</a:t>
            </a:r>
          </a:p>
          <a:p>
            <a:r>
              <a:rPr lang="en-US" sz="2800" dirty="0" smtClean="0"/>
              <a:t>Email address created in 2002</a:t>
            </a:r>
          </a:p>
          <a:p>
            <a:r>
              <a:rPr lang="en-US" sz="2800" dirty="0" smtClean="0"/>
              <a:t>Website (</a:t>
            </a:r>
            <a:r>
              <a:rPr lang="en-US" sz="2800" dirty="0" smtClean="0">
                <a:hlinkClick r:id="rId2"/>
              </a:rPr>
              <a:t>www.statistics.sl</a:t>
            </a:r>
            <a:r>
              <a:rPr lang="en-US" sz="2800" dirty="0" smtClean="0"/>
              <a:t>) created in 2003-reports and press releases are posted, can be downloaded; but no interaction except through email</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Statistics Sierra Leone (SSL)</a:t>
            </a:r>
            <a:endParaRPr lang="en-US"/>
          </a:p>
        </p:txBody>
      </p:sp>
    </p:spTree>
    <p:extLst>
      <p:ext uri="{BB962C8B-B14F-4D97-AF65-F5344CB8AC3E}">
        <p14:creationId xmlns:p14="http://schemas.microsoft.com/office/powerpoint/2010/main" val="36293126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521</TotalTime>
  <Words>852</Words>
  <Application>Microsoft Office PowerPoint</Application>
  <PresentationFormat>On-screen Show (4:3)</PresentationFormat>
  <Paragraphs>136</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Clarity</vt:lpstr>
      <vt:lpstr>DATA COMPILATION AND DISSEMINATION-THE CHALLENGE OF MEETING EMERGING NEEDS OF USERS   </vt:lpstr>
      <vt:lpstr>Outline</vt:lpstr>
      <vt:lpstr>Introduction</vt:lpstr>
      <vt:lpstr>Introduction-2</vt:lpstr>
      <vt:lpstr>Data Compilation</vt:lpstr>
      <vt:lpstr>Data Dissemination</vt:lpstr>
      <vt:lpstr>Data Dissemination-2</vt:lpstr>
      <vt:lpstr>Data Dissemination-products</vt:lpstr>
      <vt:lpstr>Data Dissemination-strategies </vt:lpstr>
      <vt:lpstr>Data Dissemination-strategies </vt:lpstr>
      <vt:lpstr>THE CHALLENGE OF MEETING THE EMERGING NEEDS OF USERS</vt:lpstr>
      <vt:lpstr>Timeliness</vt:lpstr>
      <vt:lpstr>Level of Disaggregation </vt:lpstr>
      <vt:lpstr>Emerging Themes</vt:lpstr>
      <vt:lpstr>Emerging Themes</vt:lpstr>
      <vt:lpstr>Mode of dissemination</vt:lpstr>
      <vt:lpstr>Overcoming the Challenge</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COMPILATION AND DISSEMINATION-THE CHALLENGE OF MEETING EMERGING NEEDS OF USERS</dc:title>
  <dc:creator>user</dc:creator>
  <cp:lastModifiedBy>user</cp:lastModifiedBy>
  <cp:revision>42</cp:revision>
  <dcterms:created xsi:type="dcterms:W3CDTF">2013-09-07T12:51:14Z</dcterms:created>
  <dcterms:modified xsi:type="dcterms:W3CDTF">2013-09-11T10:03:33Z</dcterms:modified>
</cp:coreProperties>
</file>